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21" r:id="rId3"/>
    <p:sldId id="420" r:id="rId4"/>
    <p:sldId id="422" r:id="rId5"/>
    <p:sldId id="423" r:id="rId6"/>
    <p:sldId id="406" r:id="rId7"/>
    <p:sldId id="425" r:id="rId8"/>
    <p:sldId id="407" r:id="rId9"/>
    <p:sldId id="409" r:id="rId10"/>
    <p:sldId id="408" r:id="rId11"/>
    <p:sldId id="424" r:id="rId12"/>
    <p:sldId id="426" r:id="rId13"/>
    <p:sldId id="272" r:id="rId14"/>
    <p:sldId id="338" r:id="rId15"/>
    <p:sldId id="30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83" d="100"/>
          <a:sy n="83" d="100"/>
        </p:scale>
        <p:origin x="72"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3/25/2019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3/25/2019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3/25/2019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3/25/2019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3/25/2019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3/25/2019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3/25/2019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3/25/2019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3/25/2019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3/25/2019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3/25/2019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3/25/2019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 and timing algorithm check</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2313772" y="2950795"/>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2818262" y="2566942"/>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588068" y="2582048"/>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69591" y="2994849"/>
            <a:ext cx="1941694" cy="3352974"/>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5456266" y="253619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771653" y="2941910"/>
            <a:ext cx="2370956" cy="3381828"/>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ext uri="{D42A27DB-BD31-4B8C-83A1-F6EECF244321}">
                <p14:modId xmlns:p14="http://schemas.microsoft.com/office/powerpoint/2010/main" val="2067936230"/>
              </p:ext>
            </p:extLst>
          </p:nvPr>
        </p:nvGraphicFramePr>
        <p:xfrm>
          <a:off x="4064867" y="376144"/>
          <a:ext cx="7758546" cy="1854200"/>
        </p:xfrm>
        <a:graphic>
          <a:graphicData uri="http://schemas.openxmlformats.org/drawingml/2006/table">
            <a:tbl>
              <a:tblPr firstRow="1" bandRow="1">
                <a:tableStyleId>{5C22544A-7EE6-4342-B048-85BDC9FD1C3A}</a:tableStyleId>
              </a:tblPr>
              <a:tblGrid>
                <a:gridCol w="817483">
                  <a:extLst>
                    <a:ext uri="{9D8B030D-6E8A-4147-A177-3AD203B41FA5}">
                      <a16:colId xmlns:a16="http://schemas.microsoft.com/office/drawing/2014/main" val="2552527731"/>
                    </a:ext>
                  </a:extLst>
                </a:gridCol>
                <a:gridCol w="1307989">
                  <a:extLst>
                    <a:ext uri="{9D8B030D-6E8A-4147-A177-3AD203B41FA5}">
                      <a16:colId xmlns:a16="http://schemas.microsoft.com/office/drawing/2014/main" val="3360875115"/>
                    </a:ext>
                  </a:extLst>
                </a:gridCol>
                <a:gridCol w="1401139">
                  <a:extLst>
                    <a:ext uri="{9D8B030D-6E8A-4147-A177-3AD203B41FA5}">
                      <a16:colId xmlns:a16="http://schemas.microsoft.com/office/drawing/2014/main" val="249242120"/>
                    </a:ext>
                  </a:extLst>
                </a:gridCol>
                <a:gridCol w="1410645">
                  <a:extLst>
                    <a:ext uri="{9D8B030D-6E8A-4147-A177-3AD203B41FA5}">
                      <a16:colId xmlns:a16="http://schemas.microsoft.com/office/drawing/2014/main" val="3096562265"/>
                    </a:ext>
                  </a:extLst>
                </a:gridCol>
                <a:gridCol w="1410645">
                  <a:extLst>
                    <a:ext uri="{9D8B030D-6E8A-4147-A177-3AD203B41FA5}">
                      <a16:colId xmlns:a16="http://schemas.microsoft.com/office/drawing/2014/main" val="3657640421"/>
                    </a:ext>
                  </a:extLst>
                </a:gridCol>
                <a:gridCol w="1410645">
                  <a:extLst>
                    <a:ext uri="{9D8B030D-6E8A-4147-A177-3AD203B41FA5}">
                      <a16:colId xmlns:a16="http://schemas.microsoft.com/office/drawing/2014/main" val="3359802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7481453" y="2941909"/>
            <a:ext cx="1976583" cy="3367087"/>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7968879" y="2546793"/>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9796879" y="2958647"/>
            <a:ext cx="2118029" cy="3393241"/>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10431770" y="2582047"/>
            <a:ext cx="1001729" cy="307777"/>
          </a:xfrm>
          <a:prstGeom prst="rect">
            <a:avLst/>
          </a:prstGeom>
        </p:spPr>
        <p:txBody>
          <a:bodyPr wrap="square">
            <a:spAutoFit/>
          </a:bodyPr>
          <a:lstStyle/>
          <a:p>
            <a:r>
              <a:rPr lang="en-US" sz="1400" b="1" dirty="0" err="1"/>
              <a:t>Soymap</a:t>
            </a:r>
            <a:r>
              <a:rPr lang="en-US" sz="1400" b="1" dirty="0"/>
              <a:t> 4</a:t>
            </a:r>
          </a:p>
        </p:txBody>
      </p:sp>
    </p:spTree>
    <p:extLst>
      <p:ext uri="{BB962C8B-B14F-4D97-AF65-F5344CB8AC3E}">
        <p14:creationId xmlns:p14="http://schemas.microsoft.com/office/powerpoint/2010/main" val="3919120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41E491-D911-4C7A-8167-01E3929F7260}"/>
              </a:ext>
            </a:extLst>
          </p:cNvPr>
          <p:cNvSpPr/>
          <p:nvPr/>
        </p:nvSpPr>
        <p:spPr>
          <a:xfrm>
            <a:off x="8294255" y="6334780"/>
            <a:ext cx="3897745" cy="523220"/>
          </a:xfrm>
          <a:prstGeom prst="rect">
            <a:avLst/>
          </a:prstGeom>
        </p:spPr>
        <p:txBody>
          <a:bodyPr wrap="square">
            <a:spAutoFit/>
          </a:bodyPr>
          <a:lstStyle/>
          <a:p>
            <a:r>
              <a:rPr lang="en-US" sz="1400" dirty="0"/>
              <a:t>GEE file: </a:t>
            </a:r>
            <a:r>
              <a:rPr lang="en-US" sz="1400" dirty="0" err="1"/>
              <a:t>LandCover</a:t>
            </a:r>
            <a:r>
              <a:rPr lang="en-US" sz="1400" dirty="0"/>
              <a:t>/Soy Classification Variations, …Trial 1, …Trial 2 v2, …Trial 3, …Trial 4</a:t>
            </a:r>
          </a:p>
        </p:txBody>
      </p:sp>
      <p:sp>
        <p:nvSpPr>
          <p:cNvPr id="3" name="Rectangle 2">
            <a:extLst>
              <a:ext uri="{FF2B5EF4-FFF2-40B4-BE49-F238E27FC236}">
                <a16:creationId xmlns:a16="http://schemas.microsoft.com/office/drawing/2014/main" id="{35CFA62F-0A89-4C5C-A0A7-9D7F495C464B}"/>
              </a:ext>
            </a:extLst>
          </p:cNvPr>
          <p:cNvSpPr/>
          <p:nvPr/>
        </p:nvSpPr>
        <p:spPr>
          <a:xfrm>
            <a:off x="213360" y="166254"/>
            <a:ext cx="11765279" cy="1631216"/>
          </a:xfrm>
          <a:prstGeom prst="rect">
            <a:avLst/>
          </a:prstGeom>
        </p:spPr>
        <p:txBody>
          <a:bodyPr wrap="square">
            <a:spAutoFit/>
          </a:bodyPr>
          <a:lstStyle/>
          <a:p>
            <a:r>
              <a:rPr lang="en-US" sz="1600" dirty="0"/>
              <a:t>Evaluating land cover maps based on confusion matrix and accuracy calculated from the sample points (</a:t>
            </a:r>
            <a:r>
              <a:rPr lang="en-US" sz="1600" dirty="0" err="1"/>
              <a:t>agsat</a:t>
            </a:r>
            <a:r>
              <a:rPr lang="en-US" sz="1600" dirty="0"/>
              <a:t> and PLOS) themselves </a:t>
            </a:r>
          </a:p>
          <a:p>
            <a:pPr marL="285750" indent="-285750">
              <a:buFont typeface="Arial" panose="020B0604020202020204" pitchFamily="34" charset="0"/>
              <a:buChar char="•"/>
            </a:pPr>
            <a:r>
              <a:rPr lang="en-US" sz="1400" dirty="0"/>
              <a:t>Accuracies are available for Mato Grosso only</a:t>
            </a:r>
          </a:p>
          <a:p>
            <a:pPr marL="285750" indent="-285750">
              <a:buFont typeface="Arial" panose="020B0604020202020204" pitchFamily="34" charset="0"/>
              <a:buChar char="•"/>
            </a:pPr>
            <a:r>
              <a:rPr lang="en-US" sz="1400" dirty="0"/>
              <a:t>These are NOT calculated from Planet imagery, because Planet imagery might give overly optimistic view (maps do well for DC, and chances are high that DC is the only class seen in Planet imagery)</a:t>
            </a:r>
          </a:p>
          <a:p>
            <a:pPr marL="285750" indent="-285750">
              <a:buFont typeface="Arial" panose="020B0604020202020204" pitchFamily="34" charset="0"/>
              <a:buChar char="•"/>
            </a:pPr>
            <a:r>
              <a:rPr lang="en-US" sz="1400" dirty="0"/>
              <a:t>Note that some are only tested </a:t>
            </a:r>
            <a:r>
              <a:rPr lang="en-US" sz="1400" dirty="0" err="1"/>
              <a:t>wrt</a:t>
            </a:r>
            <a:r>
              <a:rPr lang="en-US" sz="1400" dirty="0"/>
              <a:t> </a:t>
            </a:r>
            <a:r>
              <a:rPr lang="en-US" sz="1400" dirty="0" err="1"/>
              <a:t>agsat</a:t>
            </a:r>
            <a:r>
              <a:rPr lang="en-US" sz="1400" dirty="0"/>
              <a:t> while others are tested </a:t>
            </a:r>
            <a:r>
              <a:rPr lang="en-US" sz="1400" dirty="0" err="1"/>
              <a:t>wrt</a:t>
            </a:r>
            <a:r>
              <a:rPr lang="en-US" sz="1400" dirty="0"/>
              <a:t> </a:t>
            </a:r>
            <a:r>
              <a:rPr lang="en-US" sz="1400" dirty="0" err="1"/>
              <a:t>agsat</a:t>
            </a:r>
            <a:r>
              <a:rPr lang="en-US" sz="1400" dirty="0"/>
              <a:t> + PLOS; so the accuracies might not be comparable</a:t>
            </a:r>
          </a:p>
          <a:p>
            <a:pPr marL="285750" indent="-285750">
              <a:buFont typeface="Arial" panose="020B0604020202020204" pitchFamily="34" charset="0"/>
              <a:buChar char="•"/>
            </a:pPr>
            <a:r>
              <a:rPr lang="en-US" sz="1400" dirty="0"/>
              <a:t>PLOS points (in </a:t>
            </a:r>
            <a:r>
              <a:rPr lang="en-US" sz="1400" dirty="0" err="1"/>
              <a:t>Soymap</a:t>
            </a:r>
            <a:r>
              <a:rPr lang="en-US" sz="1400" dirty="0"/>
              <a:t> 2, 3, and 4) contain pasture, which would be masked out with </a:t>
            </a:r>
            <a:r>
              <a:rPr lang="en-US" sz="1400" dirty="0" err="1"/>
              <a:t>mapbiomas</a:t>
            </a:r>
            <a:r>
              <a:rPr lang="en-US" sz="1400" dirty="0"/>
              <a:t> anyway. This might confuse the classifier and bring </a:t>
            </a:r>
            <a:r>
              <a:rPr lang="en-US" sz="1400" dirty="0" err="1"/>
              <a:t>nonsoy</a:t>
            </a:r>
            <a:r>
              <a:rPr lang="en-US" sz="1400" dirty="0"/>
              <a:t> </a:t>
            </a:r>
            <a:r>
              <a:rPr lang="en-US" sz="1400" dirty="0" err="1"/>
              <a:t>agri</a:t>
            </a:r>
            <a:r>
              <a:rPr lang="en-US" sz="1400" dirty="0"/>
              <a:t> accuracy down.</a:t>
            </a:r>
          </a:p>
        </p:txBody>
      </p:sp>
      <p:graphicFrame>
        <p:nvGraphicFramePr>
          <p:cNvPr id="4" name="Table 3">
            <a:extLst>
              <a:ext uri="{FF2B5EF4-FFF2-40B4-BE49-F238E27FC236}">
                <a16:creationId xmlns:a16="http://schemas.microsoft.com/office/drawing/2014/main" id="{ED4D4679-3E42-4F2C-8423-44510280948B}"/>
              </a:ext>
            </a:extLst>
          </p:cNvPr>
          <p:cNvGraphicFramePr>
            <a:graphicFrameLocks noGrp="1"/>
          </p:cNvGraphicFramePr>
          <p:nvPr>
            <p:extLst>
              <p:ext uri="{D42A27DB-BD31-4B8C-83A1-F6EECF244321}">
                <p14:modId xmlns:p14="http://schemas.microsoft.com/office/powerpoint/2010/main" val="1145254410"/>
              </p:ext>
            </p:extLst>
          </p:nvPr>
        </p:nvGraphicFramePr>
        <p:xfrm>
          <a:off x="120072" y="2088832"/>
          <a:ext cx="12071929" cy="3261360"/>
        </p:xfrm>
        <a:graphic>
          <a:graphicData uri="http://schemas.openxmlformats.org/drawingml/2006/table">
            <a:tbl>
              <a:tblPr firstRow="1" bandRow="1">
                <a:tableStyleId>{5C22544A-7EE6-4342-B048-85BDC9FD1C3A}</a:tableStyleId>
              </a:tblPr>
              <a:tblGrid>
                <a:gridCol w="1089892">
                  <a:extLst>
                    <a:ext uri="{9D8B030D-6E8A-4147-A177-3AD203B41FA5}">
                      <a16:colId xmlns:a16="http://schemas.microsoft.com/office/drawing/2014/main" val="2552527731"/>
                    </a:ext>
                  </a:extLst>
                </a:gridCol>
                <a:gridCol w="581891">
                  <a:extLst>
                    <a:ext uri="{9D8B030D-6E8A-4147-A177-3AD203B41FA5}">
                      <a16:colId xmlns:a16="http://schemas.microsoft.com/office/drawing/2014/main" val="2417900359"/>
                    </a:ext>
                  </a:extLst>
                </a:gridCol>
                <a:gridCol w="1062181">
                  <a:extLst>
                    <a:ext uri="{9D8B030D-6E8A-4147-A177-3AD203B41FA5}">
                      <a16:colId xmlns:a16="http://schemas.microsoft.com/office/drawing/2014/main" val="3360875115"/>
                    </a:ext>
                  </a:extLst>
                </a:gridCol>
                <a:gridCol w="1016000">
                  <a:extLst>
                    <a:ext uri="{9D8B030D-6E8A-4147-A177-3AD203B41FA5}">
                      <a16:colId xmlns:a16="http://schemas.microsoft.com/office/drawing/2014/main" val="249242120"/>
                    </a:ext>
                  </a:extLst>
                </a:gridCol>
                <a:gridCol w="1099128">
                  <a:extLst>
                    <a:ext uri="{9D8B030D-6E8A-4147-A177-3AD203B41FA5}">
                      <a16:colId xmlns:a16="http://schemas.microsoft.com/office/drawing/2014/main" val="3096562265"/>
                    </a:ext>
                  </a:extLst>
                </a:gridCol>
                <a:gridCol w="1108363">
                  <a:extLst>
                    <a:ext uri="{9D8B030D-6E8A-4147-A177-3AD203B41FA5}">
                      <a16:colId xmlns:a16="http://schemas.microsoft.com/office/drawing/2014/main" val="470691178"/>
                    </a:ext>
                  </a:extLst>
                </a:gridCol>
                <a:gridCol w="1062182">
                  <a:extLst>
                    <a:ext uri="{9D8B030D-6E8A-4147-A177-3AD203B41FA5}">
                      <a16:colId xmlns:a16="http://schemas.microsoft.com/office/drawing/2014/main" val="3507708921"/>
                    </a:ext>
                  </a:extLst>
                </a:gridCol>
                <a:gridCol w="1117600">
                  <a:extLst>
                    <a:ext uri="{9D8B030D-6E8A-4147-A177-3AD203B41FA5}">
                      <a16:colId xmlns:a16="http://schemas.microsoft.com/office/drawing/2014/main" val="3848060090"/>
                    </a:ext>
                  </a:extLst>
                </a:gridCol>
                <a:gridCol w="970598">
                  <a:extLst>
                    <a:ext uri="{9D8B030D-6E8A-4147-A177-3AD203B41FA5}">
                      <a16:colId xmlns:a16="http://schemas.microsoft.com/office/drawing/2014/main" val="18622638"/>
                    </a:ext>
                  </a:extLst>
                </a:gridCol>
                <a:gridCol w="1066677">
                  <a:extLst>
                    <a:ext uri="{9D8B030D-6E8A-4147-A177-3AD203B41FA5}">
                      <a16:colId xmlns:a16="http://schemas.microsoft.com/office/drawing/2014/main" val="973780396"/>
                    </a:ext>
                  </a:extLst>
                </a:gridCol>
                <a:gridCol w="976281">
                  <a:extLst>
                    <a:ext uri="{9D8B030D-6E8A-4147-A177-3AD203B41FA5}">
                      <a16:colId xmlns:a16="http://schemas.microsoft.com/office/drawing/2014/main" val="854403186"/>
                    </a:ext>
                  </a:extLst>
                </a:gridCol>
                <a:gridCol w="921136">
                  <a:extLst>
                    <a:ext uri="{9D8B030D-6E8A-4147-A177-3AD203B41FA5}">
                      <a16:colId xmlns:a16="http://schemas.microsoft.com/office/drawing/2014/main" val="2763841382"/>
                    </a:ext>
                  </a:extLst>
                </a:gridCol>
              </a:tblGrid>
              <a:tr h="370840">
                <a:tc>
                  <a:txBody>
                    <a:bodyPr/>
                    <a:lstStyle/>
                    <a:p>
                      <a:endParaRPr lang="en-US" sz="1400"/>
                    </a:p>
                  </a:txBody>
                  <a:tcPr/>
                </a:tc>
                <a:tc>
                  <a:txBody>
                    <a:bodyPr/>
                    <a:lstStyle/>
                    <a:p>
                      <a:r>
                        <a:rPr lang="en-US" sz="1400" dirty="0"/>
                        <a:t>Class</a:t>
                      </a:r>
                    </a:p>
                  </a:txBody>
                  <a:tcPr/>
                </a:tc>
                <a:tc>
                  <a:txBody>
                    <a:bodyPr/>
                    <a:lstStyle/>
                    <a:p>
                      <a:r>
                        <a:rPr lang="en-US" sz="1400" dirty="0"/>
                        <a:t>Jake’s map</a:t>
                      </a:r>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tc>
                  <a:txBody>
                    <a:bodyPr/>
                    <a:lstStyle/>
                    <a:p>
                      <a:r>
                        <a:rPr lang="en-US" sz="1400" dirty="0" err="1"/>
                        <a:t>Soymap</a:t>
                      </a:r>
                      <a:r>
                        <a:rPr lang="en-US" sz="1400" dirty="0"/>
                        <a:t> 5</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551605749"/>
                  </a:ext>
                </a:extLst>
              </a:tr>
              <a:tr h="370840">
                <a:tc>
                  <a:txBody>
                    <a:bodyPr/>
                    <a:lstStyle/>
                    <a:p>
                      <a:r>
                        <a:rPr lang="en-US" sz="1400" dirty="0"/>
                        <a:t>Accuracy</a:t>
                      </a:r>
                      <a:endParaRPr lang="en-US" sz="1400" b="1" dirty="0"/>
                    </a:p>
                  </a:txBody>
                  <a:tcPr/>
                </a:tc>
                <a:tc>
                  <a:txBody>
                    <a:bodyPr/>
                    <a:lstStyle/>
                    <a:p>
                      <a:endParaRPr lang="en-US" sz="1400" b="1" dirty="0"/>
                    </a:p>
                  </a:txBody>
                  <a:tcPr/>
                </a:tc>
                <a:tc>
                  <a:txBody>
                    <a:bodyPr/>
                    <a:lstStyle/>
                    <a:p>
                      <a:r>
                        <a:rPr lang="en-US" sz="1400" dirty="0"/>
                        <a:t>76</a:t>
                      </a:r>
                    </a:p>
                  </a:txBody>
                  <a:tcPr/>
                </a:tc>
                <a:tc>
                  <a:txBody>
                    <a:bodyPr/>
                    <a:lstStyle/>
                    <a:p>
                      <a:r>
                        <a:rPr lang="en-US" sz="1400" dirty="0"/>
                        <a:t>76.9</a:t>
                      </a:r>
                    </a:p>
                  </a:txBody>
                  <a:tcPr/>
                </a:tc>
                <a:tc>
                  <a:txBody>
                    <a:bodyPr/>
                    <a:lstStyle/>
                    <a:p>
                      <a:r>
                        <a:rPr lang="en-US" sz="1400" dirty="0"/>
                        <a:t>73.5</a:t>
                      </a:r>
                    </a:p>
                  </a:txBody>
                  <a:tcPr/>
                </a:tc>
                <a:tc>
                  <a:txBody>
                    <a:bodyPr/>
                    <a:lstStyle/>
                    <a:p>
                      <a:r>
                        <a:rPr lang="en-US" sz="1400" dirty="0"/>
                        <a:t>75.2</a:t>
                      </a:r>
                    </a:p>
                  </a:txBody>
                  <a:tcPr/>
                </a:tc>
                <a:tc>
                  <a:txBody>
                    <a:bodyPr/>
                    <a:lstStyle/>
                    <a:p>
                      <a:r>
                        <a:rPr lang="en-US" sz="1400" dirty="0"/>
                        <a:t>76.7</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122578368"/>
                  </a:ext>
                </a:extLst>
              </a:tr>
              <a:tr h="370840">
                <a:tc>
                  <a:txBody>
                    <a:bodyPr/>
                    <a:lstStyle/>
                    <a:p>
                      <a:r>
                        <a:rPr lang="en-US" sz="1400" dirty="0"/>
                        <a:t>Consumer’s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0.51</a:t>
                      </a:r>
                    </a:p>
                  </a:txBody>
                  <a:tcPr/>
                </a:tc>
                <a:tc>
                  <a:txBody>
                    <a:bodyPr/>
                    <a:lstStyle/>
                    <a:p>
                      <a:r>
                        <a:rPr lang="en-US" sz="1400" dirty="0"/>
                        <a:t>0.45</a:t>
                      </a:r>
                    </a:p>
                  </a:txBody>
                  <a:tcPr/>
                </a:tc>
                <a:tc>
                  <a:txBody>
                    <a:bodyPr/>
                    <a:lstStyle/>
                    <a:p>
                      <a:r>
                        <a:rPr lang="en-US" sz="1400" dirty="0"/>
                        <a:t>0.44</a:t>
                      </a:r>
                    </a:p>
                  </a:txBody>
                  <a:tcPr/>
                </a:tc>
                <a:tc>
                  <a:txBody>
                    <a:bodyPr/>
                    <a:lstStyle/>
                    <a:p>
                      <a:r>
                        <a:rPr lang="en-US" sz="1400" dirty="0"/>
                        <a:t>0.52</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0.85</a:t>
                      </a:r>
                    </a:p>
                  </a:txBody>
                  <a:tcPr/>
                </a:tc>
                <a:tc>
                  <a:txBody>
                    <a:bodyPr/>
                    <a:lstStyle/>
                    <a:p>
                      <a:r>
                        <a:rPr lang="en-US" sz="1400" dirty="0"/>
                        <a:t>0.8</a:t>
                      </a:r>
                    </a:p>
                  </a:txBody>
                  <a:tcPr/>
                </a:tc>
                <a:tc>
                  <a:txBody>
                    <a:bodyPr/>
                    <a:lstStyle/>
                    <a:p>
                      <a:r>
                        <a:rPr lang="en-US" sz="1400" dirty="0"/>
                        <a:t>0.8</a:t>
                      </a:r>
                    </a:p>
                  </a:txBody>
                  <a:tcPr/>
                </a:tc>
                <a:tc>
                  <a:txBody>
                    <a:bodyPr/>
                    <a:lstStyle/>
                    <a:p>
                      <a:r>
                        <a:rPr lang="en-US" sz="1400" dirty="0"/>
                        <a:t>0.8</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0.47</a:t>
                      </a:r>
                    </a:p>
                  </a:txBody>
                  <a:tcPr/>
                </a:tc>
                <a:tc>
                  <a:txBody>
                    <a:bodyPr/>
                    <a:lstStyle/>
                    <a:p>
                      <a:r>
                        <a:rPr lang="en-US" sz="1400" dirty="0"/>
                        <a:t>0.4</a:t>
                      </a:r>
                    </a:p>
                  </a:txBody>
                  <a:tcPr/>
                </a:tc>
                <a:tc>
                  <a:txBody>
                    <a:bodyPr/>
                    <a:lstStyle/>
                    <a:p>
                      <a:r>
                        <a:rPr lang="en-US" sz="1400" dirty="0"/>
                        <a:t>0.35</a:t>
                      </a:r>
                    </a:p>
                  </a:txBody>
                  <a:tcPr/>
                </a:tc>
                <a:tc>
                  <a:txBody>
                    <a:bodyPr/>
                    <a:lstStyle/>
                    <a:p>
                      <a:r>
                        <a:rPr lang="en-US" sz="1400" dirty="0"/>
                        <a:t>0.44</a:t>
                      </a:r>
                    </a:p>
                  </a:txBody>
                  <a:tcPr/>
                </a:tc>
                <a:tc>
                  <a:txBody>
                    <a:bodyPr/>
                    <a:lstStyle/>
                    <a:p>
                      <a:r>
                        <a:rPr lang="en-US" sz="1400" dirty="0"/>
                        <a:t>0.53</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115023249"/>
                  </a:ext>
                </a:extLst>
              </a:tr>
              <a:tr h="370840">
                <a:tc>
                  <a:txBody>
                    <a:bodyPr/>
                    <a:lstStyle/>
                    <a:p>
                      <a:r>
                        <a:rPr lang="en-US" sz="1400" dirty="0"/>
                        <a:t>Producer’s accuracy</a:t>
                      </a:r>
                      <a:endParaRPr lang="en-US" sz="1400" b="1" dirty="0"/>
                    </a:p>
                  </a:txBody>
                  <a:tcPr/>
                </a:tc>
                <a:tc>
                  <a:txBody>
                    <a:bodyPr/>
                    <a:lstStyle/>
                    <a:p>
                      <a:r>
                        <a:rPr lang="en-US" sz="1400" dirty="0"/>
                        <a:t>0</a:t>
                      </a:r>
                      <a:endParaRPr lang="en-US" sz="1400" b="1" dirty="0"/>
                    </a:p>
                  </a:txBody>
                  <a:tcPr/>
                </a:tc>
                <a:tc>
                  <a:txBody>
                    <a:bodyPr/>
                    <a:lstStyle/>
                    <a:p>
                      <a:r>
                        <a:rPr lang="en-US" sz="1400" dirty="0"/>
                        <a:t>0.39</a:t>
                      </a:r>
                    </a:p>
                  </a:txBody>
                  <a:tcPr/>
                </a:tc>
                <a:tc>
                  <a:txBody>
                    <a:bodyPr/>
                    <a:lstStyle/>
                    <a:p>
                      <a:r>
                        <a:rPr lang="en-US" sz="1400" dirty="0"/>
                        <a:t>0.47</a:t>
                      </a:r>
                    </a:p>
                  </a:txBody>
                  <a:tcPr/>
                </a:tc>
                <a:tc>
                  <a:txBody>
                    <a:bodyPr/>
                    <a:lstStyle/>
                    <a:p>
                      <a:r>
                        <a:rPr lang="en-US" sz="1400" dirty="0"/>
                        <a:t>0.35</a:t>
                      </a:r>
                    </a:p>
                  </a:txBody>
                  <a:tcPr/>
                </a:tc>
                <a:tc>
                  <a:txBody>
                    <a:bodyPr/>
                    <a:lstStyle/>
                    <a:p>
                      <a:r>
                        <a:rPr lang="en-US" sz="1400" dirty="0"/>
                        <a:t>0.25</a:t>
                      </a:r>
                    </a:p>
                  </a:txBody>
                  <a:tcPr/>
                </a:tc>
                <a:tc>
                  <a:txBody>
                    <a:bodyPr/>
                    <a:lstStyle/>
                    <a:p>
                      <a:r>
                        <a:rPr lang="en-US" sz="1400" dirty="0"/>
                        <a:t>0.24</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243537014"/>
                  </a:ext>
                </a:extLst>
              </a:tr>
              <a:tr h="370840">
                <a:tc>
                  <a:txBody>
                    <a:bodyPr/>
                    <a:lstStyle/>
                    <a:p>
                      <a:endParaRPr lang="en-US" sz="1400" b="1" dirty="0"/>
                    </a:p>
                  </a:txBody>
                  <a:tcPr/>
                </a:tc>
                <a:tc>
                  <a:txBody>
                    <a:bodyPr/>
                    <a:lstStyle/>
                    <a:p>
                      <a:r>
                        <a:rPr lang="en-US" sz="1400" dirty="0"/>
                        <a:t>1</a:t>
                      </a:r>
                      <a:endParaRPr lang="en-US" sz="1400" b="1" dirty="0"/>
                    </a:p>
                  </a:txBody>
                  <a:tcPr/>
                </a:tc>
                <a:tc>
                  <a:txBody>
                    <a:bodyPr/>
                    <a:lstStyle/>
                    <a:p>
                      <a:r>
                        <a:rPr lang="en-US" sz="1400" dirty="0"/>
                        <a:t>0.85</a:t>
                      </a:r>
                    </a:p>
                  </a:txBody>
                  <a:tcPr/>
                </a:tc>
                <a:tc>
                  <a:txBody>
                    <a:bodyPr/>
                    <a:lstStyle/>
                    <a:p>
                      <a:r>
                        <a:rPr lang="en-US" sz="1400" dirty="0"/>
                        <a:t>0.86</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0.92</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3561370818"/>
                  </a:ext>
                </a:extLst>
              </a:tr>
              <a:tr h="370840">
                <a:tc>
                  <a:txBody>
                    <a:bodyPr/>
                    <a:lstStyle/>
                    <a:p>
                      <a:endParaRPr lang="en-US" sz="1400" b="1" dirty="0"/>
                    </a:p>
                  </a:txBody>
                  <a:tcPr/>
                </a:tc>
                <a:tc>
                  <a:txBody>
                    <a:bodyPr/>
                    <a:lstStyle/>
                    <a:p>
                      <a:r>
                        <a:rPr lang="en-US" sz="1400" dirty="0"/>
                        <a:t>2</a:t>
                      </a:r>
                      <a:endParaRPr lang="en-US" sz="1400" b="1" dirty="0"/>
                    </a:p>
                  </a:txBody>
                  <a:tcPr/>
                </a:tc>
                <a:tc>
                  <a:txBody>
                    <a:bodyPr/>
                    <a:lstStyle/>
                    <a:p>
                      <a:r>
                        <a:rPr lang="en-US" sz="1400" dirty="0"/>
                        <a:t>0.44</a:t>
                      </a:r>
                    </a:p>
                  </a:txBody>
                  <a:tcPr/>
                </a:tc>
                <a:tc>
                  <a:txBody>
                    <a:bodyPr/>
                    <a:lstStyle/>
                    <a:p>
                      <a:r>
                        <a:rPr lang="en-US" sz="1400" dirty="0"/>
                        <a:t>0.47</a:t>
                      </a:r>
                    </a:p>
                  </a:txBody>
                  <a:tcPr/>
                </a:tc>
                <a:tc>
                  <a:txBody>
                    <a:bodyPr/>
                    <a:lstStyle/>
                    <a:p>
                      <a:r>
                        <a:rPr lang="en-US" sz="1400" dirty="0"/>
                        <a:t>0.3</a:t>
                      </a:r>
                    </a:p>
                  </a:txBody>
                  <a:tcPr/>
                </a:tc>
                <a:tc>
                  <a:txBody>
                    <a:bodyPr/>
                    <a:lstStyle/>
                    <a:p>
                      <a:r>
                        <a:rPr lang="en-US" sz="1400" dirty="0"/>
                        <a:t>0.37</a:t>
                      </a:r>
                    </a:p>
                  </a:txBody>
                  <a:tcPr/>
                </a:tc>
                <a:tc>
                  <a:txBody>
                    <a:bodyPr/>
                    <a:lstStyle/>
                    <a:p>
                      <a:r>
                        <a:rPr lang="en-US" sz="1400" dirty="0"/>
                        <a:t>0.4</a:t>
                      </a:r>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727713479"/>
                  </a:ext>
                </a:extLst>
              </a:tr>
            </a:tbl>
          </a:graphicData>
        </a:graphic>
      </p:graphicFrame>
      <p:grpSp>
        <p:nvGrpSpPr>
          <p:cNvPr id="7" name="Group 6">
            <a:extLst>
              <a:ext uri="{FF2B5EF4-FFF2-40B4-BE49-F238E27FC236}">
                <a16:creationId xmlns:a16="http://schemas.microsoft.com/office/drawing/2014/main" id="{8CCB2A09-96DF-465A-871C-65241B854893}"/>
              </a:ext>
            </a:extLst>
          </p:cNvPr>
          <p:cNvGrpSpPr/>
          <p:nvPr/>
        </p:nvGrpSpPr>
        <p:grpSpPr>
          <a:xfrm>
            <a:off x="1813789" y="5490175"/>
            <a:ext cx="2098041" cy="639894"/>
            <a:chOff x="4301144" y="5569918"/>
            <a:chExt cx="2098041" cy="639894"/>
          </a:xfrm>
        </p:grpSpPr>
        <p:sp>
          <p:nvSpPr>
            <p:cNvPr id="5" name="Left Brace 4">
              <a:extLst>
                <a:ext uri="{FF2B5EF4-FFF2-40B4-BE49-F238E27FC236}">
                  <a16:creationId xmlns:a16="http://schemas.microsoft.com/office/drawing/2014/main" id="{B962D6C7-B999-4909-9C8C-86F78BE205DC}"/>
                </a:ext>
              </a:extLst>
            </p:cNvPr>
            <p:cNvSpPr/>
            <p:nvPr/>
          </p:nvSpPr>
          <p:spPr>
            <a:xfrm rot="16200000">
              <a:off x="5184107" y="4823884"/>
              <a:ext cx="332117" cy="182418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a:extLst>
                <a:ext uri="{FF2B5EF4-FFF2-40B4-BE49-F238E27FC236}">
                  <a16:creationId xmlns:a16="http://schemas.microsoft.com/office/drawing/2014/main" id="{7FAD92BA-E440-47A3-933E-7BF0AD8171F6}"/>
                </a:ext>
              </a:extLst>
            </p:cNvPr>
            <p:cNvSpPr/>
            <p:nvPr/>
          </p:nvSpPr>
          <p:spPr>
            <a:xfrm>
              <a:off x="4301144" y="5902035"/>
              <a:ext cx="2098041" cy="307777"/>
            </a:xfrm>
            <a:prstGeom prst="rect">
              <a:avLst/>
            </a:prstGeom>
          </p:spPr>
          <p:txBody>
            <a:bodyPr wrap="square">
              <a:spAutoFit/>
            </a:bodyPr>
            <a:lstStyle/>
            <a:p>
              <a:r>
                <a:rPr lang="en-US" sz="1400" dirty="0" err="1">
                  <a:solidFill>
                    <a:schemeClr val="accent1"/>
                  </a:solidFill>
                </a:rPr>
                <a:t>Agsat</a:t>
              </a:r>
              <a:r>
                <a:rPr lang="en-US" sz="1400" dirty="0">
                  <a:solidFill>
                    <a:schemeClr val="accent1"/>
                  </a:solidFill>
                </a:rPr>
                <a:t> training points only</a:t>
              </a:r>
            </a:p>
          </p:txBody>
        </p:sp>
      </p:grpSp>
      <p:grpSp>
        <p:nvGrpSpPr>
          <p:cNvPr id="8" name="Group 7">
            <a:extLst>
              <a:ext uri="{FF2B5EF4-FFF2-40B4-BE49-F238E27FC236}">
                <a16:creationId xmlns:a16="http://schemas.microsoft.com/office/drawing/2014/main" id="{6BF40C37-81E2-46E7-870D-2A870232418A}"/>
              </a:ext>
            </a:extLst>
          </p:cNvPr>
          <p:cNvGrpSpPr/>
          <p:nvPr/>
        </p:nvGrpSpPr>
        <p:grpSpPr>
          <a:xfrm>
            <a:off x="4170447" y="5490174"/>
            <a:ext cx="2747591" cy="639894"/>
            <a:chOff x="4438072" y="5569918"/>
            <a:chExt cx="2747591" cy="639894"/>
          </a:xfrm>
        </p:grpSpPr>
        <p:sp>
          <p:nvSpPr>
            <p:cNvPr id="9" name="Left Brace 8">
              <a:extLst>
                <a:ext uri="{FF2B5EF4-FFF2-40B4-BE49-F238E27FC236}">
                  <a16:creationId xmlns:a16="http://schemas.microsoft.com/office/drawing/2014/main" id="{35D9B8B5-BEA7-438B-9C14-1EC138EC1C7D}"/>
                </a:ext>
              </a:extLst>
            </p:cNvPr>
            <p:cNvSpPr/>
            <p:nvPr/>
          </p:nvSpPr>
          <p:spPr>
            <a:xfrm rot="16200000">
              <a:off x="5645809" y="4362181"/>
              <a:ext cx="332117" cy="2747591"/>
            </a:xfrm>
            <a:prstGeom prst="lef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solidFill>
              </a:endParaRPr>
            </a:p>
          </p:txBody>
        </p:sp>
        <p:sp>
          <p:nvSpPr>
            <p:cNvPr id="10" name="Rectangle 9">
              <a:extLst>
                <a:ext uri="{FF2B5EF4-FFF2-40B4-BE49-F238E27FC236}">
                  <a16:creationId xmlns:a16="http://schemas.microsoft.com/office/drawing/2014/main" id="{DE433C8E-D95F-4FC2-8518-9FC672334FC7}"/>
                </a:ext>
              </a:extLst>
            </p:cNvPr>
            <p:cNvSpPr/>
            <p:nvPr/>
          </p:nvSpPr>
          <p:spPr>
            <a:xfrm>
              <a:off x="4438072" y="5902035"/>
              <a:ext cx="2421086" cy="307777"/>
            </a:xfrm>
            <a:prstGeom prst="rect">
              <a:avLst/>
            </a:prstGeom>
          </p:spPr>
          <p:txBody>
            <a:bodyPr wrap="square">
              <a:spAutoFit/>
            </a:bodyPr>
            <a:lstStyle/>
            <a:p>
              <a:r>
                <a:rPr lang="en-US" sz="1400" dirty="0" err="1">
                  <a:solidFill>
                    <a:schemeClr val="accent2"/>
                  </a:solidFill>
                </a:rPr>
                <a:t>Agsat</a:t>
              </a:r>
              <a:r>
                <a:rPr lang="en-US" sz="1400" dirty="0">
                  <a:solidFill>
                    <a:schemeClr val="accent2"/>
                  </a:solidFill>
                </a:rPr>
                <a:t> + all PLOS training points</a:t>
              </a:r>
            </a:p>
          </p:txBody>
        </p:sp>
      </p:grpSp>
    </p:spTree>
    <p:extLst>
      <p:ext uri="{BB962C8B-B14F-4D97-AF65-F5344CB8AC3E}">
        <p14:creationId xmlns:p14="http://schemas.microsoft.com/office/powerpoint/2010/main" val="1297973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22F290-A418-4658-877E-5C279A946DBB}"/>
              </a:ext>
            </a:extLst>
          </p:cNvPr>
          <p:cNvPicPr>
            <a:picLocks noChangeAspect="1"/>
          </p:cNvPicPr>
          <p:nvPr/>
        </p:nvPicPr>
        <p:blipFill rotWithShape="1">
          <a:blip r:embed="rId2"/>
          <a:srcRect l="44038" t="32137" r="6894" b="44781"/>
          <a:stretch/>
        </p:blipFill>
        <p:spPr>
          <a:xfrm>
            <a:off x="1434475" y="3808134"/>
            <a:ext cx="8975497" cy="2374989"/>
          </a:xfrm>
          <a:prstGeom prst="rect">
            <a:avLst/>
          </a:prstGeom>
        </p:spPr>
      </p:pic>
      <p:sp>
        <p:nvSpPr>
          <p:cNvPr id="3" name="Rectangle 2">
            <a:extLst>
              <a:ext uri="{FF2B5EF4-FFF2-40B4-BE49-F238E27FC236}">
                <a16:creationId xmlns:a16="http://schemas.microsoft.com/office/drawing/2014/main" id="{0CF9E686-9690-4FB7-98C8-69E394701A2C}"/>
              </a:ext>
            </a:extLst>
          </p:cNvPr>
          <p:cNvSpPr/>
          <p:nvPr/>
        </p:nvSpPr>
        <p:spPr>
          <a:xfrm>
            <a:off x="0" y="0"/>
            <a:ext cx="12192000" cy="1815882"/>
          </a:xfrm>
          <a:prstGeom prst="rect">
            <a:avLst/>
          </a:prstGeom>
        </p:spPr>
        <p:txBody>
          <a:bodyPr wrap="square">
            <a:spAutoFit/>
          </a:bodyPr>
          <a:lstStyle/>
          <a:p>
            <a:r>
              <a:rPr lang="en-US" sz="1600" dirty="0"/>
              <a:t>(Zhong et al, 2016) : mapped soy and corn with phenology in Parana</a:t>
            </a:r>
          </a:p>
          <a:p>
            <a:endParaRPr lang="en-US" sz="1600" dirty="0"/>
          </a:p>
          <a:p>
            <a:pPr marL="285750" indent="-285750">
              <a:buFont typeface="Arial" panose="020B0604020202020204" pitchFamily="34" charset="0"/>
              <a:buChar char="•"/>
            </a:pPr>
            <a:r>
              <a:rPr lang="en-US" sz="1600" dirty="0"/>
              <a:t>MODIS data inputs to derive vegetation phenology parameters using (</a:t>
            </a:r>
            <a:r>
              <a:rPr lang="en-US" sz="1600" dirty="0" err="1"/>
              <a:t>Soudani</a:t>
            </a:r>
            <a:r>
              <a:rPr lang="en-US" sz="1600" dirty="0"/>
              <a:t> et al, 2008)’s asymmetric double sigmoid function</a:t>
            </a:r>
          </a:p>
          <a:p>
            <a:pPr marL="285750" indent="-285750">
              <a:buFont typeface="Arial" panose="020B0604020202020204" pitchFamily="34" charset="0"/>
              <a:buChar char="•"/>
            </a:pPr>
            <a:r>
              <a:rPr lang="en-US" sz="1600" dirty="0"/>
              <a:t>Vegetation phenology parameters were used as input data to decision tree classifier</a:t>
            </a:r>
          </a:p>
          <a:p>
            <a:pPr marL="285750" indent="-285750">
              <a:buFont typeface="Arial" panose="020B0604020202020204" pitchFamily="34" charset="0"/>
              <a:buChar char="•"/>
            </a:pPr>
            <a:r>
              <a:rPr lang="en-US" sz="1600" dirty="0"/>
              <a:t>Classification results were biased on topography – scattered crop fields in mountainous regions with dense natural vegetation tend to be overlooked</a:t>
            </a:r>
          </a:p>
          <a:p>
            <a:pPr marL="285750" indent="-285750">
              <a:buFont typeface="Arial" panose="020B0604020202020204" pitchFamily="34" charset="0"/>
              <a:buChar char="•"/>
            </a:pPr>
            <a:r>
              <a:rPr lang="en-US" sz="1600" dirty="0">
                <a:solidFill>
                  <a:srgbClr val="FF0000"/>
                </a:solidFill>
              </a:rPr>
              <a:t>TAKEAWAY: revisit the use of phenology metrics in classification?</a:t>
            </a:r>
          </a:p>
        </p:txBody>
      </p:sp>
      <p:pic>
        <p:nvPicPr>
          <p:cNvPr id="4" name="Picture 3">
            <a:extLst>
              <a:ext uri="{FF2B5EF4-FFF2-40B4-BE49-F238E27FC236}">
                <a16:creationId xmlns:a16="http://schemas.microsoft.com/office/drawing/2014/main" id="{D75EDA12-228F-4E0D-A754-9A64668B2563}"/>
              </a:ext>
            </a:extLst>
          </p:cNvPr>
          <p:cNvPicPr>
            <a:picLocks noChangeAspect="1"/>
          </p:cNvPicPr>
          <p:nvPr/>
        </p:nvPicPr>
        <p:blipFill rotWithShape="1">
          <a:blip r:embed="rId3"/>
          <a:srcRect l="29166" t="52525" r="52349" b="43165"/>
          <a:stretch/>
        </p:blipFill>
        <p:spPr>
          <a:xfrm>
            <a:off x="2920934" y="2961498"/>
            <a:ext cx="6002581" cy="787222"/>
          </a:xfrm>
          <a:prstGeom prst="rect">
            <a:avLst/>
          </a:prstGeom>
        </p:spPr>
      </p:pic>
    </p:spTree>
    <p:extLst>
      <p:ext uri="{BB962C8B-B14F-4D97-AF65-F5344CB8AC3E}">
        <p14:creationId xmlns:p14="http://schemas.microsoft.com/office/powerpoint/2010/main" val="630696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4154984"/>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a:p>
            <a:pPr marL="285750" indent="-285750">
              <a:buFont typeface="Arial" panose="020B0604020202020204" pitchFamily="34" charset="0"/>
              <a:buChar char="•"/>
            </a:pPr>
            <a:endParaRPr lang="en-US" dirty="0"/>
          </a:p>
          <a:p>
            <a:r>
              <a:rPr lang="en-US" dirty="0"/>
              <a:t>Paper</a:t>
            </a:r>
          </a:p>
          <a:p>
            <a:pPr marL="285750" indent="-285750">
              <a:buFont typeface="Arial" panose="020B0604020202020204" pitchFamily="34" charset="0"/>
              <a:buChar char="•"/>
            </a:pPr>
            <a:r>
              <a:rPr lang="en-US" sz="1400" dirty="0">
                <a:solidFill>
                  <a:srgbClr val="FF0000"/>
                </a:solidFill>
              </a:rPr>
              <a:t>Read papers that produce </a:t>
            </a:r>
            <a:r>
              <a:rPr lang="en-US" sz="1400" dirty="0" err="1">
                <a:solidFill>
                  <a:srgbClr val="FF0000"/>
                </a:solidFill>
              </a:rPr>
              <a:t>agri</a:t>
            </a:r>
            <a:r>
              <a:rPr lang="en-US" sz="1400" dirty="0">
                <a:solidFill>
                  <a:srgbClr val="FF0000"/>
                </a:solidFill>
              </a:rPr>
              <a:t> datasets. Find one or two that are nice to read and analyze how they write about it.</a:t>
            </a:r>
          </a:p>
          <a:p>
            <a:pPr marL="285750" indent="-285750">
              <a:buFont typeface="Arial" panose="020B0604020202020204" pitchFamily="34" charset="0"/>
              <a:buChar char="•"/>
            </a:pPr>
            <a:r>
              <a:rPr lang="en-US" sz="1400" dirty="0">
                <a:solidFill>
                  <a:srgbClr val="FF0000"/>
                </a:solidFill>
              </a:rPr>
              <a:t>Use </a:t>
            </a:r>
            <a:r>
              <a:rPr lang="en-US" sz="1400" dirty="0" err="1">
                <a:solidFill>
                  <a:srgbClr val="FF0000"/>
                </a:solidFill>
              </a:rPr>
              <a:t>ShareLatex</a:t>
            </a:r>
            <a:r>
              <a:rPr lang="en-US" sz="1400" dirty="0">
                <a:solidFill>
                  <a:srgbClr val="FF0000"/>
                </a:solidFill>
              </a:rPr>
              <a:t> and start outlining</a:t>
            </a:r>
          </a:p>
          <a:p>
            <a:pPr marL="285750" indent="-285750">
              <a:buFont typeface="Arial" panose="020B0604020202020204" pitchFamily="34" charset="0"/>
              <a:buChar char="•"/>
            </a:pPr>
            <a:r>
              <a:rPr lang="en-US" sz="1400" dirty="0">
                <a:solidFill>
                  <a:srgbClr val="FF0000"/>
                </a:solidFill>
              </a:rPr>
              <a:t>Look at Slack for ‘how to write a paper’ article that Sally shared</a:t>
            </a:r>
          </a:p>
          <a:p>
            <a:pPr marL="285750" indent="-285750">
              <a:buFont typeface="Arial" panose="020B0604020202020204" pitchFamily="34" charset="0"/>
              <a:buChar char="•"/>
            </a:pPr>
            <a:r>
              <a:rPr lang="en-US" sz="1400" dirty="0">
                <a:solidFill>
                  <a:srgbClr val="FF0000"/>
                </a:solidFill>
              </a:rPr>
              <a:t>Think about the story and figures that illustrate the story</a:t>
            </a:r>
          </a:p>
        </p:txBody>
      </p:sp>
      <p:sp>
        <p:nvSpPr>
          <p:cNvPr id="4" name="TextBox 3">
            <a:extLst>
              <a:ext uri="{FF2B5EF4-FFF2-40B4-BE49-F238E27FC236}">
                <a16:creationId xmlns:a16="http://schemas.microsoft.com/office/drawing/2014/main" id="{E6C590E7-A6E8-4A04-B777-AE7C085B83D4}"/>
              </a:ext>
            </a:extLst>
          </p:cNvPr>
          <p:cNvSpPr txBox="1"/>
          <p:nvPr/>
        </p:nvSpPr>
        <p:spPr>
          <a:xfrm>
            <a:off x="96390" y="4275385"/>
            <a:ext cx="11485577" cy="1015663"/>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411449"/>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FE790-C4E1-42E8-A853-4ECD32875F38}"/>
              </a:ext>
            </a:extLst>
          </p:cNvPr>
          <p:cNvSpPr txBox="1"/>
          <p:nvPr/>
        </p:nvSpPr>
        <p:spPr>
          <a:xfrm>
            <a:off x="2263337" y="2511521"/>
            <a:ext cx="7444538" cy="461665"/>
          </a:xfrm>
          <a:prstGeom prst="rect">
            <a:avLst/>
          </a:prstGeom>
          <a:noFill/>
        </p:spPr>
        <p:txBody>
          <a:bodyPr wrap="none" rtlCol="0">
            <a:spAutoFit/>
          </a:bodyPr>
          <a:lstStyle/>
          <a:p>
            <a:r>
              <a:rPr lang="en-US" sz="2400" dirty="0"/>
              <a:t>Land cover classification with more constrained input data</a:t>
            </a:r>
          </a:p>
        </p:txBody>
      </p:sp>
    </p:spTree>
    <p:extLst>
      <p:ext uri="{BB962C8B-B14F-4D97-AF65-F5344CB8AC3E}">
        <p14:creationId xmlns:p14="http://schemas.microsoft.com/office/powerpoint/2010/main" val="299344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280076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u="sng" dirty="0"/>
              <a:t>Proposed input data for separating the three classes</a:t>
            </a:r>
          </a:p>
          <a:p>
            <a:pPr lvl="1"/>
            <a:r>
              <a:rPr lang="en-US" sz="1600" dirty="0"/>
              <a:t>From spectral differences (mid to late vegetative stage)</a:t>
            </a:r>
          </a:p>
          <a:p>
            <a:pPr marL="742950" lvl="1" indent="-285750">
              <a:buFont typeface="Arial" panose="020B0604020202020204" pitchFamily="34" charset="0"/>
              <a:buChar char="•"/>
            </a:pPr>
            <a:r>
              <a:rPr lang="en-US" sz="1600" dirty="0"/>
              <a:t>B2 (NIR) from Dec to June</a:t>
            </a:r>
          </a:p>
          <a:p>
            <a:pPr marL="742950" lvl="1" indent="-285750">
              <a:buFont typeface="Arial" panose="020B0604020202020204" pitchFamily="34" charset="0"/>
              <a:buChar char="•"/>
            </a:pPr>
            <a:r>
              <a:rPr lang="en-US" sz="1600" dirty="0"/>
              <a:t>B5 from Dec to June</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phenological differences (mid vegetative stage; usually the time fields transition from first to second crop)</a:t>
            </a:r>
          </a:p>
          <a:p>
            <a:pPr marL="742950" lvl="1" indent="-285750">
              <a:buFont typeface="Arial" panose="020B0604020202020204" pitchFamily="34" charset="0"/>
              <a:buChar char="•"/>
            </a:pPr>
            <a:r>
              <a:rPr lang="en-US" sz="1600" dirty="0"/>
              <a:t>EVI from January to March (NOT July to October)</a:t>
            </a:r>
          </a:p>
        </p:txBody>
      </p:sp>
    </p:spTree>
    <p:extLst>
      <p:ext uri="{BB962C8B-B14F-4D97-AF65-F5344CB8AC3E}">
        <p14:creationId xmlns:p14="http://schemas.microsoft.com/office/powerpoint/2010/main" val="4012122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738714-995F-4E0F-98BA-A470210DC234}"/>
              </a:ext>
            </a:extLst>
          </p:cNvPr>
          <p:cNvSpPr/>
          <p:nvPr/>
        </p:nvSpPr>
        <p:spPr>
          <a:xfrm>
            <a:off x="0" y="0"/>
            <a:ext cx="10363200" cy="369332"/>
          </a:xfrm>
          <a:prstGeom prst="rect">
            <a:avLst/>
          </a:prstGeom>
        </p:spPr>
        <p:txBody>
          <a:bodyPr wrap="square">
            <a:spAutoFit/>
          </a:bodyPr>
          <a:lstStyle/>
          <a:p>
            <a:r>
              <a:rPr lang="en-US" dirty="0"/>
              <a:t>Check correlation between EVI and individual bands (if R &lt; 0.07, put both EVI and individual bands in input)</a:t>
            </a:r>
          </a:p>
        </p:txBody>
      </p:sp>
      <p:sp>
        <p:nvSpPr>
          <p:cNvPr id="3" name="Rectangle 2">
            <a:extLst>
              <a:ext uri="{FF2B5EF4-FFF2-40B4-BE49-F238E27FC236}">
                <a16:creationId xmlns:a16="http://schemas.microsoft.com/office/drawing/2014/main" id="{61761D9C-0365-4B80-B8BD-3A857E570A7C}"/>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4" name="Picture 3">
            <a:extLst>
              <a:ext uri="{FF2B5EF4-FFF2-40B4-BE49-F238E27FC236}">
                <a16:creationId xmlns:a16="http://schemas.microsoft.com/office/drawing/2014/main" id="{396320C5-8128-465F-B3A0-409D48C1BA19}"/>
              </a:ext>
            </a:extLst>
          </p:cNvPr>
          <p:cNvPicPr>
            <a:picLocks noChangeAspect="1"/>
          </p:cNvPicPr>
          <p:nvPr/>
        </p:nvPicPr>
        <p:blipFill rotWithShape="1">
          <a:blip r:embed="rId2"/>
          <a:srcRect l="24423" t="50000" r="38557" b="24957"/>
          <a:stretch/>
        </p:blipFill>
        <p:spPr>
          <a:xfrm>
            <a:off x="1451682" y="932040"/>
            <a:ext cx="9288636" cy="3534508"/>
          </a:xfrm>
          <a:prstGeom prst="rect">
            <a:avLst/>
          </a:prstGeom>
        </p:spPr>
      </p:pic>
    </p:spTree>
    <p:extLst>
      <p:ext uri="{BB962C8B-B14F-4D97-AF65-F5344CB8AC3E}">
        <p14:creationId xmlns:p14="http://schemas.microsoft.com/office/powerpoint/2010/main" val="57633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D23E-6015-4889-BAA2-5A2D8F62CB78}"/>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5" name="Picture 4">
            <a:extLst>
              <a:ext uri="{FF2B5EF4-FFF2-40B4-BE49-F238E27FC236}">
                <a16:creationId xmlns:a16="http://schemas.microsoft.com/office/drawing/2014/main" id="{8100424C-03F9-4CA8-A564-9BD167E8421F}"/>
              </a:ext>
            </a:extLst>
          </p:cNvPr>
          <p:cNvPicPr>
            <a:picLocks noChangeAspect="1"/>
          </p:cNvPicPr>
          <p:nvPr/>
        </p:nvPicPr>
        <p:blipFill>
          <a:blip r:embed="rId2"/>
          <a:stretch>
            <a:fillRect/>
          </a:stretch>
        </p:blipFill>
        <p:spPr>
          <a:xfrm>
            <a:off x="-1" y="945930"/>
            <a:ext cx="5910987" cy="3647924"/>
          </a:xfrm>
          <a:prstGeom prst="rect">
            <a:avLst/>
          </a:prstGeom>
        </p:spPr>
      </p:pic>
      <p:pic>
        <p:nvPicPr>
          <p:cNvPr id="6" name="Picture 5">
            <a:extLst>
              <a:ext uri="{FF2B5EF4-FFF2-40B4-BE49-F238E27FC236}">
                <a16:creationId xmlns:a16="http://schemas.microsoft.com/office/drawing/2014/main" id="{685C1E64-69E9-4910-AC1C-E3C4FA89229B}"/>
              </a:ext>
            </a:extLst>
          </p:cNvPr>
          <p:cNvPicPr>
            <a:picLocks noChangeAspect="1"/>
          </p:cNvPicPr>
          <p:nvPr/>
        </p:nvPicPr>
        <p:blipFill>
          <a:blip r:embed="rId3"/>
          <a:stretch>
            <a:fillRect/>
          </a:stretch>
        </p:blipFill>
        <p:spPr>
          <a:xfrm>
            <a:off x="6281013" y="945930"/>
            <a:ext cx="5910987" cy="3647923"/>
          </a:xfrm>
          <a:prstGeom prst="rect">
            <a:avLst/>
          </a:prstGeom>
        </p:spPr>
      </p:pic>
      <p:sp>
        <p:nvSpPr>
          <p:cNvPr id="7" name="Rectangle 6">
            <a:extLst>
              <a:ext uri="{FF2B5EF4-FFF2-40B4-BE49-F238E27FC236}">
                <a16:creationId xmlns:a16="http://schemas.microsoft.com/office/drawing/2014/main" id="{89F899B5-B682-48CD-9956-69416FCECE00}"/>
              </a:ext>
            </a:extLst>
          </p:cNvPr>
          <p:cNvSpPr/>
          <p:nvPr/>
        </p:nvSpPr>
        <p:spPr>
          <a:xfrm>
            <a:off x="4662232" y="5001561"/>
            <a:ext cx="3742859" cy="1077218"/>
          </a:xfrm>
          <a:prstGeom prst="rect">
            <a:avLst/>
          </a:prstGeom>
        </p:spPr>
        <p:txBody>
          <a:bodyPr wrap="square">
            <a:spAutoFit/>
          </a:bodyPr>
          <a:lstStyle/>
          <a:p>
            <a:r>
              <a:rPr lang="en-US" sz="1600" dirty="0"/>
              <a:t>The numbers are correlation</a:t>
            </a:r>
          </a:p>
          <a:p>
            <a:r>
              <a:rPr lang="en-US" sz="1600" dirty="0"/>
              <a:t>Use two sets of input data: </a:t>
            </a:r>
          </a:p>
          <a:p>
            <a:pPr marL="285750" indent="-285750">
              <a:buFont typeface="Arial" panose="020B0604020202020204" pitchFamily="34" charset="0"/>
              <a:buChar char="•"/>
            </a:pPr>
            <a:r>
              <a:rPr lang="en-US" sz="1600" dirty="0"/>
              <a:t>B1 and b2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39487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2338230690"/>
              </p:ext>
            </p:extLst>
          </p:nvPr>
        </p:nvGraphicFramePr>
        <p:xfrm>
          <a:off x="105687" y="1827523"/>
          <a:ext cx="11980626" cy="4577080"/>
        </p:xfrm>
        <a:graphic>
          <a:graphicData uri="http://schemas.openxmlformats.org/drawingml/2006/table">
            <a:tbl>
              <a:tblPr firstRow="1" bandRow="1">
                <a:tableStyleId>{5C22544A-7EE6-4342-B048-85BDC9FD1C3A}</a:tableStyleId>
              </a:tblPr>
              <a:tblGrid>
                <a:gridCol w="1122748">
                  <a:extLst>
                    <a:ext uri="{9D8B030D-6E8A-4147-A177-3AD203B41FA5}">
                      <a16:colId xmlns:a16="http://schemas.microsoft.com/office/drawing/2014/main" val="12695347"/>
                    </a:ext>
                  </a:extLst>
                </a:gridCol>
                <a:gridCol w="2345448">
                  <a:extLst>
                    <a:ext uri="{9D8B030D-6E8A-4147-A177-3AD203B41FA5}">
                      <a16:colId xmlns:a16="http://schemas.microsoft.com/office/drawing/2014/main" val="3025344708"/>
                    </a:ext>
                  </a:extLst>
                </a:gridCol>
                <a:gridCol w="2522117">
                  <a:extLst>
                    <a:ext uri="{9D8B030D-6E8A-4147-A177-3AD203B41FA5}">
                      <a16:colId xmlns:a16="http://schemas.microsoft.com/office/drawing/2014/main" val="3255573536"/>
                    </a:ext>
                  </a:extLst>
                </a:gridCol>
                <a:gridCol w="1996771">
                  <a:extLst>
                    <a:ext uri="{9D8B030D-6E8A-4147-A177-3AD203B41FA5}">
                      <a16:colId xmlns:a16="http://schemas.microsoft.com/office/drawing/2014/main" val="4268869873"/>
                    </a:ext>
                  </a:extLst>
                </a:gridCol>
                <a:gridCol w="1996771">
                  <a:extLst>
                    <a:ext uri="{9D8B030D-6E8A-4147-A177-3AD203B41FA5}">
                      <a16:colId xmlns:a16="http://schemas.microsoft.com/office/drawing/2014/main" val="1328898102"/>
                    </a:ext>
                  </a:extLst>
                </a:gridCol>
                <a:gridCol w="1996771">
                  <a:extLst>
                    <a:ext uri="{9D8B030D-6E8A-4147-A177-3AD203B41FA5}">
                      <a16:colId xmlns:a16="http://schemas.microsoft.com/office/drawing/2014/main" val="1539267737"/>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soymaps</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Soymaps_2 for image collection of all years</a:t>
                      </a:r>
                    </a:p>
                  </a:txBody>
                  <a:tcPr/>
                </a:tc>
                <a:tc>
                  <a:txBody>
                    <a:bodyPr/>
                    <a:lstStyle/>
                    <a:p>
                      <a:pPr marL="285750" indent="-285750">
                        <a:buFont typeface="Arial" panose="020B0604020202020204" pitchFamily="34" charset="0"/>
                        <a:buChar char="•"/>
                      </a:pPr>
                      <a:r>
                        <a:rPr lang="en-US" sz="1400" dirty="0"/>
                        <a:t>Base_soymap_agsat_PLOS_b1b2_(year)</a:t>
                      </a:r>
                    </a:p>
                    <a:p>
                      <a:pPr marL="285750" indent="-285750">
                        <a:buFont typeface="Arial" panose="020B0604020202020204" pitchFamily="34" charset="0"/>
                        <a:buChar char="•"/>
                      </a:pPr>
                      <a:r>
                        <a:rPr lang="en-US" sz="1400" dirty="0"/>
                        <a:t>Soymaps_3</a:t>
                      </a:r>
                    </a:p>
                  </a:txBody>
                  <a:tcPr/>
                </a:tc>
                <a:tc>
                  <a:txBody>
                    <a:bodyPr/>
                    <a:lstStyle/>
                    <a:p>
                      <a:pPr marL="285750" indent="-285750">
                        <a:buFont typeface="Arial" panose="020B0604020202020204" pitchFamily="34" charset="0"/>
                        <a:buChar char="•"/>
                      </a:pPr>
                      <a:r>
                        <a:rPr lang="en-US" sz="1400" dirty="0" err="1"/>
                        <a:t>Base_soymap_agsat_PLOS_EVI</a:t>
                      </a:r>
                      <a:r>
                        <a:rPr lang="en-US" sz="1400" dirty="0"/>
                        <a:t>_(year)</a:t>
                      </a:r>
                    </a:p>
                    <a:p>
                      <a:pPr marL="285750" indent="-285750">
                        <a:buFont typeface="Arial" panose="020B0604020202020204" pitchFamily="34" charset="0"/>
                        <a:buChar char="•"/>
                      </a:pPr>
                      <a:r>
                        <a:rPr lang="en-US" sz="1400" dirty="0"/>
                        <a:t>Soymaps_4</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tc>
                  <a:txBody>
                    <a:bodyPr/>
                    <a:lstStyle/>
                    <a:p>
                      <a:r>
                        <a:rPr lang="en-US" sz="1400" dirty="0"/>
                        <a:t>MODIS band 1 and 2 from Dec to June</a:t>
                      </a:r>
                    </a:p>
                    <a:p>
                      <a:r>
                        <a:rPr lang="en-US" sz="1400" dirty="0"/>
                        <a:t>Landsat SRTM</a:t>
                      </a:r>
                    </a:p>
                  </a:txBody>
                  <a:tcPr/>
                </a:tc>
                <a:tc>
                  <a:txBody>
                    <a:bodyPr/>
                    <a:lstStyle/>
                    <a:p>
                      <a:r>
                        <a:rPr lang="en-US" sz="1400" dirty="0"/>
                        <a:t>MODIS derived EVI from Dec to June</a:t>
                      </a:r>
                    </a:p>
                    <a:p>
                      <a:r>
                        <a:rPr lang="en-US" sz="14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138773"/>
          </a:xfrm>
          <a:prstGeom prst="rect">
            <a:avLst/>
          </a:prstGeom>
          <a:noFill/>
        </p:spPr>
        <p:txBody>
          <a:bodyPr wrap="square" rtlCol="0">
            <a:spAutoFit/>
          </a:bodyPr>
          <a:lstStyle/>
          <a:p>
            <a:r>
              <a:rPr lang="en-US" b="1" dirty="0"/>
              <a:t>New </a:t>
            </a:r>
            <a:r>
              <a:rPr lang="en-US" b="1" dirty="0" err="1"/>
              <a:t>soymaps</a:t>
            </a:r>
            <a:endParaRPr lang="en-US" b="1" dirty="0"/>
          </a:p>
          <a:p>
            <a:pPr marL="285750" indent="-285750">
              <a:buFontTx/>
              <a:buChar char="-"/>
            </a:pPr>
            <a:r>
              <a:rPr lang="en-US" sz="1600" dirty="0"/>
              <a:t>To start, these maps aren’t actually produced as assets – need to conserve asset storage space. Instead, export the accuracies </a:t>
            </a:r>
            <a:r>
              <a:rPr lang="en-US" sz="1600" dirty="0" err="1"/>
              <a:t>wrt</a:t>
            </a:r>
            <a:r>
              <a:rPr lang="en-US" sz="1600" dirty="0"/>
              <a:t> training points (</a:t>
            </a:r>
            <a:r>
              <a:rPr lang="en-US" sz="1600" dirty="0" err="1"/>
              <a:t>agsat</a:t>
            </a:r>
            <a:r>
              <a:rPr lang="en-US" sz="1600" dirty="0"/>
              <a:t> and PLOS) to see which are most accurate.</a:t>
            </a:r>
          </a:p>
          <a:p>
            <a:pPr marL="285750" indent="-285750">
              <a:buFontTx/>
              <a:buChar char="-"/>
            </a:pPr>
            <a:r>
              <a:rPr lang="en-US" b="1" dirty="0"/>
              <a:t> </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2616848515"/>
              </p:ext>
            </p:extLst>
          </p:nvPr>
        </p:nvGraphicFramePr>
        <p:xfrm>
          <a:off x="1115555" y="1646310"/>
          <a:ext cx="9749512" cy="1854200"/>
        </p:xfrm>
        <a:graphic>
          <a:graphicData uri="http://schemas.openxmlformats.org/drawingml/2006/table">
            <a:tbl>
              <a:tblPr firstRow="1" bandRow="1">
                <a:tableStyleId>{5C22544A-7EE6-4342-B048-85BDC9FD1C3A}</a:tableStyleId>
              </a:tblPr>
              <a:tblGrid>
                <a:gridCol w="2437378">
                  <a:extLst>
                    <a:ext uri="{9D8B030D-6E8A-4147-A177-3AD203B41FA5}">
                      <a16:colId xmlns:a16="http://schemas.microsoft.com/office/drawing/2014/main" val="12695347"/>
                    </a:ext>
                  </a:extLst>
                </a:gridCol>
                <a:gridCol w="2437378">
                  <a:extLst>
                    <a:ext uri="{9D8B030D-6E8A-4147-A177-3AD203B41FA5}">
                      <a16:colId xmlns:a16="http://schemas.microsoft.com/office/drawing/2014/main" val="2272286571"/>
                    </a:ext>
                  </a:extLst>
                </a:gridCol>
                <a:gridCol w="2437378">
                  <a:extLst>
                    <a:ext uri="{9D8B030D-6E8A-4147-A177-3AD203B41FA5}">
                      <a16:colId xmlns:a16="http://schemas.microsoft.com/office/drawing/2014/main" val="3706925921"/>
                    </a:ext>
                  </a:extLst>
                </a:gridCol>
                <a:gridCol w="2437378">
                  <a:extLst>
                    <a:ext uri="{9D8B030D-6E8A-4147-A177-3AD203B41FA5}">
                      <a16:colId xmlns:a16="http://schemas.microsoft.com/office/drawing/2014/main" val="157799717"/>
                    </a:ext>
                  </a:extLst>
                </a:gridCol>
              </a:tblGrid>
              <a:tr h="370840">
                <a:tc>
                  <a:txBody>
                    <a:bodyPr/>
                    <a:lstStyle/>
                    <a:p>
                      <a:endParaRPr lang="en-US" sz="1400" dirty="0"/>
                    </a:p>
                  </a:txBody>
                  <a:tcPr/>
                </a:tc>
                <a:tc>
                  <a:txBody>
                    <a:bodyPr/>
                    <a:lstStyle/>
                    <a:p>
                      <a:endParaRPr lang="en-US" sz="1400" dirty="0"/>
                    </a:p>
                  </a:txBody>
                  <a:tcPr/>
                </a:tc>
                <a:tc>
                  <a:txBody>
                    <a:bodyPr/>
                    <a:lstStyle/>
                    <a:p>
                      <a:endParaRPr lang="en-US" sz="1400" dirty="0"/>
                    </a:p>
                  </a:txBody>
                  <a:tcPr/>
                </a:tc>
                <a:tc>
                  <a:txBody>
                    <a:bodyPr/>
                    <a:lstStyle/>
                    <a:p>
                      <a:endParaRPr lang="en-US" sz="1400" dirty="0"/>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endParaRPr lang="en-US" sz="1400" b="1" dirty="0"/>
                    </a:p>
                  </a:txBody>
                  <a:tcPr/>
                </a:tc>
                <a:tc>
                  <a:txBody>
                    <a:bodyPr/>
                    <a:lstStyle/>
                    <a:p>
                      <a:endParaRPr lang="en-US" sz="1400" b="1" dirty="0"/>
                    </a:p>
                  </a:txBody>
                  <a:tcPr/>
                </a:tc>
                <a:tc>
                  <a:txBody>
                    <a:bodyPr/>
                    <a:lstStyle/>
                    <a:p>
                      <a:endParaRPr lang="en-US" sz="1400" b="1" dirty="0"/>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endParaRPr lang="en-US" sz="1400" b="1" dirty="0"/>
                    </a:p>
                  </a:txBody>
                  <a:tcPr/>
                </a:tc>
                <a:tc>
                  <a:txBody>
                    <a:bodyPr/>
                    <a:lstStyle/>
                    <a:p>
                      <a:endParaRPr lang="en-US" sz="1400" b="1" dirty="0"/>
                    </a:p>
                  </a:txBody>
                  <a:tcPr/>
                </a:tc>
                <a:tc>
                  <a:txBody>
                    <a:bodyPr/>
                    <a:lstStyle/>
                    <a:p>
                      <a:endParaRPr lang="en-US" sz="1400" b="1"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endParaRPr lang="en-US" sz="1400" b="1" dirty="0"/>
                    </a:p>
                  </a:txBody>
                  <a:tcPr/>
                </a:tc>
                <a:tc>
                  <a:txBody>
                    <a:bodyPr/>
                    <a:lstStyle/>
                    <a:p>
                      <a:endParaRPr lang="en-US" sz="1400" b="1" dirty="0"/>
                    </a:p>
                  </a:txBody>
                  <a:tcPr/>
                </a:tc>
                <a:tc>
                  <a:txBody>
                    <a:bodyPr/>
                    <a:lstStyle/>
                    <a:p>
                      <a:endParaRPr lang="en-US" sz="1400" b="1"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endParaRPr lang="en-US" sz="1400" b="1" dirty="0"/>
                    </a:p>
                  </a:txBody>
                  <a:tcPr/>
                </a:tc>
                <a:tc>
                  <a:txBody>
                    <a:bodyPr/>
                    <a:lstStyle/>
                    <a:p>
                      <a:endParaRPr lang="en-US" sz="1400" b="1" dirty="0"/>
                    </a:p>
                  </a:txBody>
                  <a:tcPr/>
                </a:tc>
                <a:tc>
                  <a:txBody>
                    <a:bodyPr/>
                    <a:lstStyle/>
                    <a:p>
                      <a:endParaRPr lang="en-US" sz="1400" b="1" dirty="0"/>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3160093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60200" y="200637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4631802" y="202170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1716392" y="2022377"/>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4632519" y="203210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773584" y="202405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7653259" y="200637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ext uri="{D42A27DB-BD31-4B8C-83A1-F6EECF244321}">
                <p14:modId xmlns:p14="http://schemas.microsoft.com/office/powerpoint/2010/main" val="603453043"/>
              </p:ext>
            </p:extLst>
          </p:nvPr>
        </p:nvGraphicFramePr>
        <p:xfrm>
          <a:off x="4336011" y="69134"/>
          <a:ext cx="6699614" cy="1854200"/>
        </p:xfrm>
        <a:graphic>
          <a:graphicData uri="http://schemas.openxmlformats.org/drawingml/2006/table">
            <a:tbl>
              <a:tblPr firstRow="1" bandRow="1">
                <a:tableStyleId>{5C22544A-7EE6-4342-B048-85BDC9FD1C3A}</a:tableStyleId>
              </a:tblPr>
              <a:tblGrid>
                <a:gridCol w="1144473">
                  <a:extLst>
                    <a:ext uri="{9D8B030D-6E8A-4147-A177-3AD203B41FA5}">
                      <a16:colId xmlns:a16="http://schemas.microsoft.com/office/drawing/2014/main" val="2552527731"/>
                    </a:ext>
                  </a:extLst>
                </a:gridCol>
                <a:gridCol w="1285407">
                  <a:extLst>
                    <a:ext uri="{9D8B030D-6E8A-4147-A177-3AD203B41FA5}">
                      <a16:colId xmlns:a16="http://schemas.microsoft.com/office/drawing/2014/main" val="3360875115"/>
                    </a:ext>
                  </a:extLst>
                </a:gridCol>
                <a:gridCol w="1174742">
                  <a:extLst>
                    <a:ext uri="{9D8B030D-6E8A-4147-A177-3AD203B41FA5}">
                      <a16:colId xmlns:a16="http://schemas.microsoft.com/office/drawing/2014/main" val="249242120"/>
                    </a:ext>
                  </a:extLst>
                </a:gridCol>
                <a:gridCol w="944749">
                  <a:extLst>
                    <a:ext uri="{9D8B030D-6E8A-4147-A177-3AD203B41FA5}">
                      <a16:colId xmlns:a16="http://schemas.microsoft.com/office/drawing/2014/main" val="3096562265"/>
                    </a:ext>
                  </a:extLst>
                </a:gridCol>
                <a:gridCol w="1118579">
                  <a:extLst>
                    <a:ext uri="{9D8B030D-6E8A-4147-A177-3AD203B41FA5}">
                      <a16:colId xmlns:a16="http://schemas.microsoft.com/office/drawing/2014/main" val="470691178"/>
                    </a:ext>
                  </a:extLst>
                </a:gridCol>
                <a:gridCol w="1031664">
                  <a:extLst>
                    <a:ext uri="{9D8B030D-6E8A-4147-A177-3AD203B41FA5}">
                      <a16:colId xmlns:a16="http://schemas.microsoft.com/office/drawing/2014/main" val="3507708921"/>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1725550" y="4525686"/>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1773584" y="4525686"/>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4769143" y="4519760"/>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4769143" y="4533149"/>
            <a:ext cx="952261" cy="307777"/>
          </a:xfrm>
          <a:prstGeom prst="rect">
            <a:avLst/>
          </a:prstGeom>
        </p:spPr>
        <p:txBody>
          <a:bodyPr wrap="square">
            <a:spAutoFit/>
          </a:bodyPr>
          <a:lstStyle/>
          <a:p>
            <a:r>
              <a:rPr lang="en-US" sz="1400" b="1" dirty="0" err="1"/>
              <a:t>Soymap</a:t>
            </a:r>
            <a:r>
              <a:rPr lang="en-US" sz="1400" b="1" dirty="0"/>
              <a:t> 4</a:t>
            </a:r>
          </a:p>
        </p:txBody>
      </p:sp>
      <p:sp>
        <p:nvSpPr>
          <p:cNvPr id="15" name="Rectangle 14">
            <a:extLst>
              <a:ext uri="{FF2B5EF4-FFF2-40B4-BE49-F238E27FC236}">
                <a16:creationId xmlns:a16="http://schemas.microsoft.com/office/drawing/2014/main" id="{DE9A2668-03C3-4818-B58A-8D11864CD080}"/>
              </a:ext>
            </a:extLst>
          </p:cNvPr>
          <p:cNvSpPr/>
          <p:nvPr/>
        </p:nvSpPr>
        <p:spPr>
          <a:xfrm>
            <a:off x="8318341" y="5197236"/>
            <a:ext cx="2791057" cy="523220"/>
          </a:xfrm>
          <a:prstGeom prst="rect">
            <a:avLst/>
          </a:prstGeom>
        </p:spPr>
        <p:txBody>
          <a:bodyPr wrap="square">
            <a:spAutoFit/>
          </a:bodyPr>
          <a:lstStyle/>
          <a:p>
            <a:r>
              <a:rPr lang="en-US" sz="1400" dirty="0" err="1"/>
              <a:t>Soymap</a:t>
            </a:r>
            <a:r>
              <a:rPr lang="en-US" sz="1400" dirty="0"/>
              <a:t> 4 is best in MT, but no </a:t>
            </a:r>
            <a:r>
              <a:rPr lang="en-US" sz="1400" dirty="0" err="1"/>
              <a:t>soymap</a:t>
            </a:r>
            <a:r>
              <a:rPr lang="en-US" sz="1400" dirty="0"/>
              <a:t> does well in </a:t>
            </a:r>
            <a:r>
              <a:rPr lang="en-US" sz="1400" dirty="0" err="1"/>
              <a:t>Matopiba</a:t>
            </a:r>
            <a:endParaRPr lang="en-US" sz="1400" dirty="0"/>
          </a:p>
        </p:txBody>
      </p:sp>
    </p:spTree>
    <p:extLst>
      <p:ext uri="{BB962C8B-B14F-4D97-AF65-F5344CB8AC3E}">
        <p14:creationId xmlns:p14="http://schemas.microsoft.com/office/powerpoint/2010/main" val="1954947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4" y="2588145"/>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7" y="2588146"/>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7" y="2692978"/>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69" y="2692977"/>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ext uri="{D42A27DB-BD31-4B8C-83A1-F6EECF244321}">
                <p14:modId xmlns:p14="http://schemas.microsoft.com/office/powerpoint/2010/main" val="3955523652"/>
              </p:ext>
            </p:extLst>
          </p:nvPr>
        </p:nvGraphicFramePr>
        <p:xfrm>
          <a:off x="4987636" y="232751"/>
          <a:ext cx="6958626" cy="2001520"/>
        </p:xfrm>
        <a:graphic>
          <a:graphicData uri="http://schemas.openxmlformats.org/drawingml/2006/table">
            <a:tbl>
              <a:tblPr firstRow="1" bandRow="1">
                <a:tableStyleId>{5C22544A-7EE6-4342-B048-85BDC9FD1C3A}</a:tableStyleId>
              </a:tblPr>
              <a:tblGrid>
                <a:gridCol w="914416">
                  <a:extLst>
                    <a:ext uri="{9D8B030D-6E8A-4147-A177-3AD203B41FA5}">
                      <a16:colId xmlns:a16="http://schemas.microsoft.com/office/drawing/2014/main" val="2552527731"/>
                    </a:ext>
                  </a:extLst>
                </a:gridCol>
                <a:gridCol w="1202713">
                  <a:extLst>
                    <a:ext uri="{9D8B030D-6E8A-4147-A177-3AD203B41FA5}">
                      <a16:colId xmlns:a16="http://schemas.microsoft.com/office/drawing/2014/main" val="3360875115"/>
                    </a:ext>
                  </a:extLst>
                </a:gridCol>
                <a:gridCol w="1045882">
                  <a:extLst>
                    <a:ext uri="{9D8B030D-6E8A-4147-A177-3AD203B41FA5}">
                      <a16:colId xmlns:a16="http://schemas.microsoft.com/office/drawing/2014/main" val="249242120"/>
                    </a:ext>
                  </a:extLst>
                </a:gridCol>
                <a:gridCol w="1265205">
                  <a:extLst>
                    <a:ext uri="{9D8B030D-6E8A-4147-A177-3AD203B41FA5}">
                      <a16:colId xmlns:a16="http://schemas.microsoft.com/office/drawing/2014/main" val="3096562265"/>
                    </a:ext>
                  </a:extLst>
                </a:gridCol>
                <a:gridCol w="1265205">
                  <a:extLst>
                    <a:ext uri="{9D8B030D-6E8A-4147-A177-3AD203B41FA5}">
                      <a16:colId xmlns:a16="http://schemas.microsoft.com/office/drawing/2014/main" val="468557471"/>
                    </a:ext>
                  </a:extLst>
                </a:gridCol>
                <a:gridCol w="1265205">
                  <a:extLst>
                    <a:ext uri="{9D8B030D-6E8A-4147-A177-3AD203B41FA5}">
                      <a16:colId xmlns:a16="http://schemas.microsoft.com/office/drawing/2014/main" val="3492838048"/>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3" y="2571482"/>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7" y="2620135"/>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8" y="2571482"/>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0" y="2562852"/>
            <a:ext cx="952261" cy="307777"/>
          </a:xfrm>
          <a:prstGeom prst="rect">
            <a:avLst/>
          </a:prstGeom>
        </p:spPr>
        <p:txBody>
          <a:bodyPr wrap="square">
            <a:spAutoFit/>
          </a:bodyPr>
          <a:lstStyle/>
          <a:p>
            <a:r>
              <a:rPr lang="en-US" sz="1400" b="1" dirty="0" err="1"/>
              <a:t>Soymap</a:t>
            </a:r>
            <a:r>
              <a:rPr lang="en-US" sz="1400" b="1" dirty="0"/>
              <a:t> 3</a:t>
            </a:r>
          </a:p>
        </p:txBody>
      </p:sp>
    </p:spTree>
    <p:extLst>
      <p:ext uri="{BB962C8B-B14F-4D97-AF65-F5344CB8AC3E}">
        <p14:creationId xmlns:p14="http://schemas.microsoft.com/office/powerpoint/2010/main" val="31783036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1468</TotalTime>
  <Words>2189</Words>
  <Application>Microsoft Office PowerPoint</Application>
  <PresentationFormat>Widescreen</PresentationFormat>
  <Paragraphs>329</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Soymap classification and timing algorithm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38</cp:revision>
  <dcterms:created xsi:type="dcterms:W3CDTF">2019-03-21T22:04:56Z</dcterms:created>
  <dcterms:modified xsi:type="dcterms:W3CDTF">2019-03-26T01:01:35Z</dcterms:modified>
</cp:coreProperties>
</file>